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6858000" cx="9144000"/>
  <p:notesSz cx="6858000" cy="9144000"/>
  <p:embeddedFontLst>
    <p:embeddedFont>
      <p:font typeface="Montserra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jGy9g++5TrAghdR1xXEDKuSPeV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AF55852-3901-4D04-8DF7-9348A0D47F01}">
  <a:tblStyle styleId="{7AF55852-3901-4D04-8DF7-9348A0D47F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ghtyear.one/lightyear-one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lpad.com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verge.com/2019/7/9/20687413/bmw-electric-mini-cooper-specs-releas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lectrek.co/2019/05/08/vw-id3-specs-electric-hatchback-range/" TargetMode="External"/><Relationship Id="rId3" Type="http://schemas.openxmlformats.org/officeDocument/2006/relationships/hyperlink" Target="https://ev-database.org/car/1127/Volkswagen-ID3-Standard-Rang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v-database.org/car/1171/Honda-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oducts.rivian.com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gadget.com/2018/12/28/porsche-taycan-ev-prices/?guccounter=1&amp;guce_referrer=aHR0cHM6Ly93d3cuZ29vZ2xlLmNvbS8&amp;guce_referrer_sig=AQAAALCnlGnDHfy6U2D3Sbk-ZYeez_qB_UUUUpipEkFl5-AraHGZUxiFG0wBoL2lFOxXWv_c0BhgTvkJ1WUpOunVL0I_ckb1W4uNDsTKGhp-VET2QRjIByhuE62X_NhpFVeCMqg0mTQFQlaLuDuNjzIXNPAPChVsx6Q1cdXf4YHHAPWu" TargetMode="External"/><Relationship Id="rId3" Type="http://schemas.openxmlformats.org/officeDocument/2006/relationships/hyperlink" Target="https://www.caranddriver.com/porsche/taycan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olestar.com/us/cars/polestar-2" TargetMode="External"/><Relationship Id="rId3" Type="http://schemas.openxmlformats.org/officeDocument/2006/relationships/hyperlink" Target="https://www.cnet.com/roadshow/news/polestar-2-electric-car-pricing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reencarreports.com/news/1123920_toyota-covers-prius-prime-with-solar-panels-to-test-mileag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reencarreports.com/news/1123920_toyota-covers-prius-prime-with-solar-panels-to-test-mileag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nomotors.com/en/si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230d7f8b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230d7f8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https://lightyear.one/lightyear-one/</a:t>
            </a:r>
            <a:endParaRPr/>
          </a:p>
        </p:txBody>
      </p:sp>
      <p:sp>
        <p:nvSpPr>
          <p:cNvPr id="191" name="Google Shape;191;g5d230d7f8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230d7f8b_0_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230d7f8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https://solpad.com/</a:t>
            </a:r>
            <a:endParaRPr/>
          </a:p>
        </p:txBody>
      </p:sp>
      <p:sp>
        <p:nvSpPr>
          <p:cNvPr id="203" name="Google Shape;203;g5d230d7f8b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230d7f8b_0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230d7f8b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https://www.theverge.com/2019/7/9/20687413/bmw-electric-mini-cooper-specs-release</a:t>
            </a:r>
            <a:endParaRPr/>
          </a:p>
        </p:txBody>
      </p:sp>
      <p:sp>
        <p:nvSpPr>
          <p:cNvPr id="216" name="Google Shape;216;g5d230d7f8b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230d7f8b_0_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230d7f8b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https://electrek.co/2019/05/08/vw-id3-specs-electric-hatchback-range/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https://ev-database.org/car/1127/Volkswagen-ID3-Standard-Range</a:t>
            </a:r>
            <a:endParaRPr/>
          </a:p>
        </p:txBody>
      </p:sp>
      <p:sp>
        <p:nvSpPr>
          <p:cNvPr id="228" name="Google Shape;228;g5d230d7f8b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230d7f8b_0_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d230d7f8b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https://ev-database.org/car/1171/Honda-e</a:t>
            </a:r>
            <a:endParaRPr/>
          </a:p>
        </p:txBody>
      </p:sp>
      <p:sp>
        <p:nvSpPr>
          <p:cNvPr id="240" name="Google Shape;240;g5d230d7f8b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d230d7f8b_0_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d230d7f8b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https://products.rivian.com/</a:t>
            </a:r>
            <a:endParaRPr/>
          </a:p>
        </p:txBody>
      </p:sp>
      <p:sp>
        <p:nvSpPr>
          <p:cNvPr id="252" name="Google Shape;252;g5d230d7f8b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230d7f8b_0_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d230d7f8b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engadget.com/2018/12/28/porsche-taycan-ev-prices/?guccounter=1&amp;guce_referrer=aHR0cHM6Ly93d3cuZ29vZ2xlLmNvbS8&amp;guce_referrer_sig=AQAAALCnlGnDHfy6U2D3Sbk-ZYeez_qB_UUUUpipEkFl5-AraHGZUxiFG0wBoL2lFOxXWv_c0BhgTvkJ1WUpOunVL0I_ckb1W4uNDsTKGhp-VET2QRjIByhuE62X_NhpFVeCMqg0mTQFQlaLuDuNjzIXNPAPChVsx6Q1cdXf4YHHAPW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https://www.caranddriver.com/porsche/taycan</a:t>
            </a:r>
            <a:endParaRPr/>
          </a:p>
        </p:txBody>
      </p:sp>
      <p:sp>
        <p:nvSpPr>
          <p:cNvPr id="264" name="Google Shape;264;g5d230d7f8b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230d7f8b_0_1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230d7f8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https://www.polestar.com/us/cars/polestar-2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https://www.cnet.com/roadshow/news/polestar-2-electric-car-pricing/</a:t>
            </a:r>
            <a:endParaRPr/>
          </a:p>
        </p:txBody>
      </p:sp>
      <p:sp>
        <p:nvSpPr>
          <p:cNvPr id="276" name="Google Shape;276;g5d230d7f8b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d230d7f8b_0_1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d230d7f8b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</a:t>
            </a:r>
            <a:endParaRPr/>
          </a:p>
        </p:txBody>
      </p:sp>
      <p:sp>
        <p:nvSpPr>
          <p:cNvPr id="288" name="Google Shape;288;g5d230d7f8b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230d7f8b_0_2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d230d7f8b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</a:t>
            </a:r>
            <a:endParaRPr/>
          </a:p>
        </p:txBody>
      </p:sp>
      <p:sp>
        <p:nvSpPr>
          <p:cNvPr id="300" name="Google Shape;300;g5d230d7f8b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230d7f8b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230d7f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d230d7f8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230d7f8b_0_2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230d7f8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</a:t>
            </a:r>
            <a:endParaRPr/>
          </a:p>
        </p:txBody>
      </p:sp>
      <p:sp>
        <p:nvSpPr>
          <p:cNvPr id="312" name="Google Shape;312;g5d230d7f8b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230d7f8b_0_3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230d7f8b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mbusa.com/en/future-vehicles/2020-eqc?sd_campaign_type=Search&amp;sd_digadprov=Resolution&amp;sd_campaign=Brand%7CCorp%7CFuture+Models%7CMB_Classes%7CGeneral%7CExact&amp;sd_channel=GOOGLE&amp;sd_adid=EQC&amp;sd_digadkeyword=mercedes+eqc&amp;gclid=EAIaIQobChMIsvuh0M6t4wIVBR-tBh2SvgCsEAAYASAAEgIq_fD_BwE&amp;gclsrc=aw.ds</a:t>
            </a:r>
            <a:endParaRPr/>
          </a:p>
        </p:txBody>
      </p:sp>
      <p:sp>
        <p:nvSpPr>
          <p:cNvPr id="325" name="Google Shape;325;g5d230d7f8b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d230d7f8b_0_1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d230d7f8b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d230d7f8b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d230d7f8b_0_2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d230d7f8b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d230d7f8b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d230d7f8b_0_2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d230d7f8b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d230d7f8b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d230d7f8b_0_2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d230d7f8b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d230d7f8b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d230d7f8b_0_2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d230d7f8b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5d230d7f8b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230d7f8b_1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230d7f8b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d230d7f8b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230d7f8b_0_3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230d7f8b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d230d7f8b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230d7f8b_0_3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230d7f8b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d230d7f8b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38ce4b27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5d38ce4b27_0_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d38ce4b2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5d38ce4b27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38ce4b2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5d38ce4b27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d38ce4b2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5d38ce4b27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230d7f8b_1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230d7f8b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https://www.greencarreports.com/news/1123920_toyota-covers-prius-prime-with-solar-panels-to-test-mileage</a:t>
            </a:r>
            <a:endParaRPr/>
          </a:p>
        </p:txBody>
      </p:sp>
      <p:sp>
        <p:nvSpPr>
          <p:cNvPr id="145" name="Google Shape;145;g5d230d7f8b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230d7f8b_1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230d7f8b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d230d7f8b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230d7f8b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230d7f8b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https://www.greencarreports.com/news/1123920_toyota-covers-prius-prime-with-solar-panels-to-test-mileage</a:t>
            </a:r>
            <a:endParaRPr/>
          </a:p>
        </p:txBody>
      </p:sp>
      <p:sp>
        <p:nvSpPr>
          <p:cNvPr id="167" name="Google Shape;167;g5d230d7f8b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230d7f8b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d230d7f8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https://sonomotors.com/en/sion/</a:t>
            </a:r>
            <a:endParaRPr/>
          </a:p>
        </p:txBody>
      </p:sp>
      <p:sp>
        <p:nvSpPr>
          <p:cNvPr id="179" name="Google Shape;179;g5d230d7f8b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5d230d7f8b_0_482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5d230d7f8b_0_48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g5d230d7f8b_0_48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5d230d7f8b_0_48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5d230d7f8b_0_48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230d7f8b_0_53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5d230d7f8b_0_539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g5d230d7f8b_0_53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5d230d7f8b_0_53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5d230d7f8b_0_53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230d7f8b_0_545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5d230d7f8b_0_545"/>
          <p:cNvSpPr txBox="1"/>
          <p:nvPr>
            <p:ph idx="1" type="body"/>
          </p:nvPr>
        </p:nvSpPr>
        <p:spPr>
          <a:xfrm rot="5400000">
            <a:off x="603975" y="389725"/>
            <a:ext cx="5811900" cy="5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5d230d7f8b_0_54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5d230d7f8b_0_54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5d230d7f8b_0_54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5d230d7f8b_0_48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5d230d7f8b_0_488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5d230d7f8b_0_48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5d230d7f8b_0_48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5d230d7f8b_0_48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5d230d7f8b_0_494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5d230d7f8b_0_494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g5d230d7f8b_0_4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5d230d7f8b_0_4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5d230d7f8b_0_4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5d230d7f8b_0_50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5d230d7f8b_0_500"/>
          <p:cNvSpPr txBox="1"/>
          <p:nvPr>
            <p:ph idx="1" type="body"/>
          </p:nvPr>
        </p:nvSpPr>
        <p:spPr>
          <a:xfrm>
            <a:off x="628650" y="1825625"/>
            <a:ext cx="386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g5d230d7f8b_0_500"/>
          <p:cNvSpPr txBox="1"/>
          <p:nvPr>
            <p:ph idx="2" type="body"/>
          </p:nvPr>
        </p:nvSpPr>
        <p:spPr>
          <a:xfrm>
            <a:off x="4648200" y="1825625"/>
            <a:ext cx="386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g5d230d7f8b_0_50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5d230d7f8b_0_50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5d230d7f8b_0_50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5d230d7f8b_0_507"/>
          <p:cNvSpPr txBox="1"/>
          <p:nvPr>
            <p:ph type="title"/>
          </p:nvPr>
        </p:nvSpPr>
        <p:spPr>
          <a:xfrm>
            <a:off x="630238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5d230d7f8b_0_507"/>
          <p:cNvSpPr txBox="1"/>
          <p:nvPr>
            <p:ph idx="1" type="body"/>
          </p:nvPr>
        </p:nvSpPr>
        <p:spPr>
          <a:xfrm>
            <a:off x="630238" y="1681163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g5d230d7f8b_0_507"/>
          <p:cNvSpPr txBox="1"/>
          <p:nvPr>
            <p:ph idx="2" type="body"/>
          </p:nvPr>
        </p:nvSpPr>
        <p:spPr>
          <a:xfrm>
            <a:off x="630238" y="2505075"/>
            <a:ext cx="3868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g5d230d7f8b_0_507"/>
          <p:cNvSpPr txBox="1"/>
          <p:nvPr>
            <p:ph idx="3" type="body"/>
          </p:nvPr>
        </p:nvSpPr>
        <p:spPr>
          <a:xfrm>
            <a:off x="4629150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g5d230d7f8b_0_507"/>
          <p:cNvSpPr txBox="1"/>
          <p:nvPr>
            <p:ph idx="4" type="body"/>
          </p:nvPr>
        </p:nvSpPr>
        <p:spPr>
          <a:xfrm>
            <a:off x="4629150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g5d230d7f8b_0_50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5d230d7f8b_0_50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5d230d7f8b_0_50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d230d7f8b_0_51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5d230d7f8b_0_51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5d230d7f8b_0_51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5d230d7f8b_0_5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d230d7f8b_0_52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5d230d7f8b_0_52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5d230d7f8b_0_52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230d7f8b_0_525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5d230d7f8b_0_525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g5d230d7f8b_0_525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g5d230d7f8b_0_52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5d230d7f8b_0_52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5d230d7f8b_0_52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230d7f8b_0_53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5d230d7f8b_0_532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5d230d7f8b_0_532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g5d230d7f8b_0_53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5d230d7f8b_0_53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5d230d7f8b_0_53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5d230d7f8b_0_47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g5d230d7f8b_0_47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5d230d7f8b_0_47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5d230d7f8b_0_47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5d230d7f8b_0_47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5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24.jpg"/><Relationship Id="rId5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26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28.jpg"/><Relationship Id="rId5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32.jpg"/><Relationship Id="rId5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29.jpg"/><Relationship Id="rId5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30.jpg"/><Relationship Id="rId5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31.jpg"/><Relationship Id="rId5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33.jpg"/><Relationship Id="rId5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39.jpg"/><Relationship Id="rId5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34.jpg"/><Relationship Id="rId5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Relationship Id="rId4" Type="http://schemas.openxmlformats.org/officeDocument/2006/relationships/image" Target="../media/image35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36.jpg"/><Relationship Id="rId5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37.jpg"/><Relationship Id="rId5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38.jpg"/><Relationship Id="rId5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5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Relationship Id="rId4" Type="http://schemas.openxmlformats.org/officeDocument/2006/relationships/image" Target="../media/image43.jpg"/><Relationship Id="rId5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Relationship Id="rId4" Type="http://schemas.openxmlformats.org/officeDocument/2006/relationships/image" Target="../media/image46.jpg"/><Relationship Id="rId5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Relationship Id="rId4" Type="http://schemas.openxmlformats.org/officeDocument/2006/relationships/image" Target="../media/image41.jpg"/><Relationship Id="rId5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48.jpg"/><Relationship Id="rId5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Relationship Id="rId4" Type="http://schemas.openxmlformats.org/officeDocument/2006/relationships/image" Target="../media/image42.jpg"/><Relationship Id="rId5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Relationship Id="rId4" Type="http://schemas.openxmlformats.org/officeDocument/2006/relationships/image" Target="../media/image45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Relationship Id="rId4" Type="http://schemas.openxmlformats.org/officeDocument/2006/relationships/image" Target="../media/image44.jpg"/><Relationship Id="rId5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Relationship Id="rId4" Type="http://schemas.openxmlformats.org/officeDocument/2006/relationships/image" Target="../media/image50.jpg"/><Relationship Id="rId5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Relationship Id="rId4" Type="http://schemas.openxmlformats.org/officeDocument/2006/relationships/image" Target="../media/image47.jpg"/><Relationship Id="rId5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51.jpg"/><Relationship Id="rId5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49.jpg"/><Relationship Id="rId5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54.png"/><Relationship Id="rId5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57808" y="350660"/>
            <a:ext cx="5368504" cy="3522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000"/>
              <a:buFont typeface="Montserrat"/>
              <a:buNone/>
            </a:pPr>
            <a:r>
              <a:rPr b="1" i="0" lang="en-US" sz="40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What to Know About Plug-In Vehicles </a:t>
            </a:r>
            <a:br>
              <a:rPr b="1" i="0" lang="en-US" sz="40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4000" u="none" cap="none" strike="noStrike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26312" y="1102464"/>
            <a:ext cx="251916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Charlie Johnson</a:t>
            </a:r>
            <a:endParaRPr b="1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CEO &amp; Ethical Energy Efficiency Expert </a:t>
            </a:r>
            <a:endParaRPr b="1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(760) 809-3391</a:t>
            </a:r>
            <a:endParaRPr b="1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charlie@makello.com</a:t>
            </a:r>
            <a:endParaRPr b="1"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9" y="2852936"/>
            <a:ext cx="7357337" cy="276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93" name="Google Shape;193;g5d230d7f8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5d230d7f8b_0_13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Solar Powered Plug-In Vehicles </a:t>
            </a: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Are Coming Soon</a:t>
            </a: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/>
          </a:p>
        </p:txBody>
      </p:sp>
      <p:sp>
        <p:nvSpPr>
          <p:cNvPr id="195" name="Google Shape;195;g5d230d7f8b_0_13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Lightyear One                                     $167,720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g5d230d7f8b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5d230d7f8b_0_13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450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5d230d7f8b_0_13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5d230d7f8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088" y="2126037"/>
            <a:ext cx="7861786" cy="31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5d230d7f8b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1-0vms0Jx_g/XSd8rh36oNI/AAAAAAAAEhc/_grjYd3ZI6Is2y3QPuY1rkmet5B-AeVLQCK8BGAs/s0/2019-07-11.jpg" id="206" name="Google Shape;206;g5d230d7f8b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5d230d7f8b_0_45"/>
          <p:cNvSpPr txBox="1"/>
          <p:nvPr>
            <p:ph type="title"/>
          </p:nvPr>
        </p:nvSpPr>
        <p:spPr>
          <a:xfrm>
            <a:off x="628650" y="365125"/>
            <a:ext cx="7399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You Can Soon Charge Your EV with Portable Solar Panels!</a:t>
            </a:r>
            <a:endParaRPr/>
          </a:p>
        </p:txBody>
      </p:sp>
      <p:sp>
        <p:nvSpPr>
          <p:cNvPr id="208" name="Google Shape;208;g5d230d7f8b_0_45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g5d230d7f8b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7" y="1690824"/>
            <a:ext cx="3859542" cy="18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5d230d7f8b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800" y="1690825"/>
            <a:ext cx="3534200" cy="44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5d230d7f8b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570675"/>
            <a:ext cx="3859551" cy="219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5d230d7f8b_0_45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Solpad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18" name="Google Shape;218;g5d230d7f8b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5d230d7f8b_0_60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20" name="Google Shape;220;g5d230d7f8b_0_60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 Electric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$35,000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5d230d7f8b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5d230d7f8b_0_60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146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range, 184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5d230d7f8b_0_60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g5d230d7f8b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750" y="2025523"/>
            <a:ext cx="6175156" cy="34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30" name="Google Shape;230;g5d230d7f8b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5d230d7f8b_0_78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32" name="Google Shape;232;g5d230d7f8b_0_78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Volkswagen ID. 3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$33,776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5d230d7f8b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5d230d7f8b_0_78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342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range, 134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5d230d7f8b_0_78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g5d230d7f8b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950" y="2030300"/>
            <a:ext cx="6398301" cy="35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42" name="Google Shape;242;g5d230d7f8b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5d230d7f8b_0_91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44" name="Google Shape;244;g5d230d7f8b_0_91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Honda e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$33,776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g5d230d7f8b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5d230d7f8b_0_91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124 mile EV range, 148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5d230d7f8b_0_91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g5d230d7f8b_0_91"/>
          <p:cNvPicPr preferRelativeResize="0"/>
          <p:nvPr/>
        </p:nvPicPr>
        <p:blipFill rotWithShape="1">
          <a:blip r:embed="rId5">
            <a:alphaModFix/>
          </a:blip>
          <a:srcRect b="1735" l="7377" r="4477" t="10598"/>
          <a:stretch/>
        </p:blipFill>
        <p:spPr>
          <a:xfrm>
            <a:off x="1420100" y="2026238"/>
            <a:ext cx="6447800" cy="360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54" name="Google Shape;254;g5d230d7f8b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5d230d7f8b_0_106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56" name="Google Shape;256;g5d230d7f8b_0_106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Rivian R1T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$69,000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5d230d7f8b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5d230d7f8b_0_106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400+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range, 750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5d230d7f8b_0_106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5d230d7f8b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1587" y="1943573"/>
            <a:ext cx="5689488" cy="32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66" name="Google Shape;266;g5d230d7f8b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5d230d7f8b_0_131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68" name="Google Shape;268;g5d230d7f8b_0_131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Porsche Taycan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$75,000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g5d230d7f8b_0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5d230d7f8b_0_131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mile EV range, 600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5d230d7f8b_0_131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5d230d7f8b_0_131"/>
          <p:cNvPicPr preferRelativeResize="0"/>
          <p:nvPr/>
        </p:nvPicPr>
        <p:blipFill rotWithShape="1">
          <a:blip r:embed="rId5">
            <a:alphaModFix/>
          </a:blip>
          <a:srcRect b="0" l="0" r="0" t="27818"/>
          <a:stretch/>
        </p:blipFill>
        <p:spPr>
          <a:xfrm>
            <a:off x="1095525" y="2206772"/>
            <a:ext cx="7681624" cy="311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78" name="Google Shape;278;g5d230d7f8b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5d230d7f8b_0_144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80" name="Google Shape;280;g5d230d7f8b_0_144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Polestar 2                                              $55,000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5d230d7f8b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5d230d7f8b_0_144"/>
          <p:cNvSpPr txBox="1"/>
          <p:nvPr/>
        </p:nvSpPr>
        <p:spPr>
          <a:xfrm>
            <a:off x="628643" y="56439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275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range, 402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5d230d7f8b_0_144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g5d230d7f8b_0_144"/>
          <p:cNvPicPr preferRelativeResize="0"/>
          <p:nvPr/>
        </p:nvPicPr>
        <p:blipFill rotWithShape="1">
          <a:blip r:embed="rId5">
            <a:alphaModFix/>
          </a:blip>
          <a:srcRect b="11637" l="0" r="0" t="8548"/>
          <a:stretch/>
        </p:blipFill>
        <p:spPr>
          <a:xfrm>
            <a:off x="1058712" y="2024425"/>
            <a:ext cx="6787302" cy="3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290" name="Google Shape;290;g5d230d7f8b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5d230d7f8b_0_159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Amazing Plug-In Vehicles Are Coming Soon!</a:t>
            </a:r>
            <a:endParaRPr/>
          </a:p>
        </p:txBody>
      </p:sp>
      <p:sp>
        <p:nvSpPr>
          <p:cNvPr id="292" name="Google Shape;292;g5d230d7f8b_0_159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Mercedes Benz EQC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$80,000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5d230d7f8b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5d230d7f8b_0_159"/>
          <p:cNvSpPr txBox="1"/>
          <p:nvPr/>
        </p:nvSpPr>
        <p:spPr>
          <a:xfrm>
            <a:off x="628643" y="56439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279 mile EV range, 402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5d230d7f8b_0_159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g5d230d7f8b_0_159"/>
          <p:cNvPicPr preferRelativeResize="0"/>
          <p:nvPr/>
        </p:nvPicPr>
        <p:blipFill rotWithShape="1">
          <a:blip r:embed="rId5">
            <a:alphaModFix/>
          </a:blip>
          <a:srcRect b="7994" l="13848" r="14286" t="17986"/>
          <a:stretch/>
        </p:blipFill>
        <p:spPr>
          <a:xfrm>
            <a:off x="1853609" y="2041776"/>
            <a:ext cx="6165444" cy="35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02" name="Google Shape;302;g5d230d7f8b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5d230d7f8b_0_271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Long-Range Plug-In Vehicles Are Available Now!</a:t>
            </a:r>
            <a:endParaRPr/>
          </a:p>
        </p:txBody>
      </p:sp>
      <p:sp>
        <p:nvSpPr>
          <p:cNvPr id="304" name="Google Shape;304;g5d230d7f8b_0_271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VIA VTRUX               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$79,000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g5d230d7f8b_0_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5d230d7f8b_0_271"/>
          <p:cNvSpPr txBox="1"/>
          <p:nvPr/>
        </p:nvSpPr>
        <p:spPr>
          <a:xfrm>
            <a:off x="628643" y="56439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mile EV range, 201 HP + Gas Engine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5d230d7f8b_0_271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g5d230d7f8b_0_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563" y="2029441"/>
            <a:ext cx="7473774" cy="36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99" name="Google Shape;99;g5d230d7f8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5d230d7f8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216"/>
            <a:ext cx="9144003" cy="661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5d230d7f8b_0_0"/>
          <p:cNvSpPr txBox="1"/>
          <p:nvPr>
            <p:ph type="title"/>
          </p:nvPr>
        </p:nvSpPr>
        <p:spPr>
          <a:xfrm>
            <a:off x="186325" y="0"/>
            <a:ext cx="7273500" cy="10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 Energy Ecosystem</a:t>
            </a:r>
            <a:endParaRPr/>
          </a:p>
        </p:txBody>
      </p:sp>
      <p:sp>
        <p:nvSpPr>
          <p:cNvPr id="102" name="Google Shape;102;g5d230d7f8b_0_0"/>
          <p:cNvSpPr txBox="1"/>
          <p:nvPr/>
        </p:nvSpPr>
        <p:spPr>
          <a:xfrm>
            <a:off x="16950" y="1052725"/>
            <a:ext cx="8953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Solar Panels, Plug-In Vehicles &amp; Energy Storage</a:t>
            </a:r>
            <a:r>
              <a:rPr b="1" i="0" lang="en-US" sz="2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g5d230d7f8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5d230d7f8b_0_0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14" name="Google Shape;314;g5d230d7f8b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5d230d7f8b_0_283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Long-Range Plug-In Vehicles Are Available Now!</a:t>
            </a:r>
            <a:endParaRPr/>
          </a:p>
        </p:txBody>
      </p:sp>
      <p:pic>
        <p:nvPicPr>
          <p:cNvPr id="316" name="Google Shape;316;g5d230d7f8b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5d230d7f8b_0_283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g5d230d7f8b_0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5" y="1507025"/>
            <a:ext cx="4497525" cy="32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5d230d7f8b_0_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507025"/>
            <a:ext cx="4571999" cy="30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5d230d7f8b_0_283"/>
          <p:cNvPicPr preferRelativeResize="0"/>
          <p:nvPr/>
        </p:nvPicPr>
        <p:blipFill rotWithShape="1">
          <a:blip r:embed="rId7">
            <a:alphaModFix/>
          </a:blip>
          <a:srcRect b="50453" l="0" r="0" t="0"/>
          <a:stretch/>
        </p:blipFill>
        <p:spPr>
          <a:xfrm>
            <a:off x="0" y="4618275"/>
            <a:ext cx="4572000" cy="15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5d230d7f8b_0_283"/>
          <p:cNvPicPr preferRelativeResize="0"/>
          <p:nvPr/>
        </p:nvPicPr>
        <p:blipFill rotWithShape="1">
          <a:blip r:embed="rId7">
            <a:alphaModFix/>
          </a:blip>
          <a:srcRect b="0" l="0" r="8273" t="53690"/>
          <a:stretch/>
        </p:blipFill>
        <p:spPr>
          <a:xfrm>
            <a:off x="4572000" y="4515950"/>
            <a:ext cx="4337900" cy="15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27" name="Google Shape;327;g5d230d7f8b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5d230d7f8b_0_314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These Long-Range Plug-In Vehicles Are Available Now!</a:t>
            </a:r>
            <a:endParaRPr/>
          </a:p>
        </p:txBody>
      </p:sp>
      <p:pic>
        <p:nvPicPr>
          <p:cNvPr id="329" name="Google Shape;329;g5d230d7f8b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5d230d7f8b_0_314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5d230d7f8b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875" y="1494823"/>
            <a:ext cx="4252000" cy="30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5d230d7f8b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363" y="4544475"/>
            <a:ext cx="4252001" cy="13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38" name="Google Shape;338;g5d230d7f8b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5d230d7f8b_0_190"/>
          <p:cNvSpPr txBox="1"/>
          <p:nvPr>
            <p:ph type="title"/>
          </p:nvPr>
        </p:nvSpPr>
        <p:spPr>
          <a:xfrm>
            <a:off x="611550" y="86500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Plug-In Vehicles Currently On Sale in the U.S.</a:t>
            </a:r>
            <a:endParaRPr/>
          </a:p>
        </p:txBody>
      </p:sp>
      <p:pic>
        <p:nvPicPr>
          <p:cNvPr id="340" name="Google Shape;340;g5d230d7f8b_0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5d230d7f8b_0_190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2" name="Google Shape;342;g5d230d7f8b_0_190"/>
          <p:cNvGraphicFramePr/>
          <p:nvPr/>
        </p:nvGraphicFramePr>
        <p:xfrm>
          <a:off x="372500" y="128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{7AF55852-3901-4D04-8DF7-9348A0D47F01}</a:tableStyleId>
              </a:tblPr>
              <a:tblGrid>
                <a:gridCol w="658425"/>
                <a:gridCol w="1000900"/>
                <a:gridCol w="1050625"/>
                <a:gridCol w="1561550"/>
                <a:gridCol w="1067875"/>
                <a:gridCol w="1067875"/>
                <a:gridCol w="1067875"/>
                <a:gridCol w="1067875"/>
              </a:tblGrid>
              <a:tr h="53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Brand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 Price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(MSRP)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Price After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Tax Credit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EPA EV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e-tron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$74,800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$68,295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i3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$44,450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$37,945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i3s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$47,650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$41,145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Chevrolet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Bolt EV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$36,620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$33,745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$32,995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$26,790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Honda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Clarity Electric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Only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Hyundai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IONIQ Electric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$30,315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$23,735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Hyundai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Kona Electric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$36,950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$30,495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Jaguar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I-PACE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$69,500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$63,025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48" name="Google Shape;348;g5d230d7f8b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5d230d7f8b_0_214"/>
          <p:cNvSpPr txBox="1"/>
          <p:nvPr>
            <p:ph type="title"/>
          </p:nvPr>
        </p:nvSpPr>
        <p:spPr>
          <a:xfrm>
            <a:off x="611550" y="86500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Plug-In Vehicles Currently On Sale in the U.S.</a:t>
            </a:r>
            <a:endParaRPr/>
          </a:p>
        </p:txBody>
      </p:sp>
      <p:pic>
        <p:nvPicPr>
          <p:cNvPr id="350" name="Google Shape;350;g5d230d7f8b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5d230d7f8b_0_214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2" name="Google Shape;352;g5d230d7f8b_0_214"/>
          <p:cNvGraphicFramePr/>
          <p:nvPr/>
        </p:nvGraphicFramePr>
        <p:xfrm>
          <a:off x="372500" y="128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{7AF55852-3901-4D04-8DF7-9348A0D47F01}</a:tableStyleId>
              </a:tblPr>
              <a:tblGrid>
                <a:gridCol w="658425"/>
                <a:gridCol w="863000"/>
                <a:gridCol w="1715100"/>
                <a:gridCol w="1160350"/>
                <a:gridCol w="1067875"/>
                <a:gridCol w="1168150"/>
                <a:gridCol w="1218375"/>
                <a:gridCol w="691725"/>
              </a:tblGrid>
              <a:tr h="53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Brand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 Price (MSRP)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Price After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Tax Credit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EPA EV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</a:t>
                      </a:r>
                      <a:r>
                        <a:rPr lang="en-US"/>
                        <a:t> (</a:t>
                      </a:r>
                      <a:r>
                        <a:rPr lang="en-US"/>
                        <a:t>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Niro EV (e-Niro)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$38,500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$31,995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Soul EV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$33,950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$27,445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Soul EV (e-Soul)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Nissan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LEAF (40 kWh)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$29,990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$23,375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Nissan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LEAF e+ S (62 kWh)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$36,550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$29,945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Nissan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LEAF e+ SVISL (62 kWh)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$38,510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$31,905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EQ fortwo Coupe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$23,900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$17,150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EQ fortwo Cabrio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$28,100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$21,350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3 Standard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$35,000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$32,450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58" name="Google Shape;358;g5d230d7f8b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5d230d7f8b_0_228"/>
          <p:cNvSpPr txBox="1"/>
          <p:nvPr>
            <p:ph type="title"/>
          </p:nvPr>
        </p:nvSpPr>
        <p:spPr>
          <a:xfrm>
            <a:off x="686775" y="-1517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Plug-In Vehicles Currently On Sale in the U.S.</a:t>
            </a:r>
            <a:endParaRPr/>
          </a:p>
        </p:txBody>
      </p:sp>
      <p:pic>
        <p:nvPicPr>
          <p:cNvPr id="360" name="Google Shape;360;g5d230d7f8b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5d230d7f8b_0_228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2" name="Google Shape;362;g5d230d7f8b_0_228"/>
          <p:cNvGraphicFramePr/>
          <p:nvPr/>
        </p:nvGraphicFramePr>
        <p:xfrm>
          <a:off x="372500" y="108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{7AF55852-3901-4D04-8DF7-9348A0D47F01}</a:tableStyleId>
              </a:tblPr>
              <a:tblGrid>
                <a:gridCol w="658425"/>
                <a:gridCol w="863000"/>
                <a:gridCol w="1965875"/>
                <a:gridCol w="909575"/>
                <a:gridCol w="1067875"/>
                <a:gridCol w="1168150"/>
                <a:gridCol w="1118075"/>
                <a:gridCol w="792025"/>
              </a:tblGrid>
              <a:tr h="7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Brand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 Price (MSRP)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Price After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Tax Credit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EPA EV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3 Standard Range Plus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$39,500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$36,950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3 Long Range RWD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$44,500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$41,950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3 Long Range AWD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$49,500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$46,950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3 Performance LR AWD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$59,500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$56,950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S Standard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$78,000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$75,450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S Long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$88,000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$85,450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S 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$99,000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$96,450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S Performance LM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$119,000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$116,450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68" name="Google Shape;368;g5d230d7f8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5d230d7f8b_0_243"/>
          <p:cNvSpPr txBox="1"/>
          <p:nvPr>
            <p:ph type="title"/>
          </p:nvPr>
        </p:nvSpPr>
        <p:spPr>
          <a:xfrm>
            <a:off x="686775" y="-1517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Plug-In Vehicles Currently On Sale in the U.S.</a:t>
            </a:r>
            <a:endParaRPr/>
          </a:p>
        </p:txBody>
      </p:sp>
      <p:pic>
        <p:nvPicPr>
          <p:cNvPr id="370" name="Google Shape;370;g5d230d7f8b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5d230d7f8b_0_243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2" name="Google Shape;372;g5d230d7f8b_0_243"/>
          <p:cNvGraphicFramePr/>
          <p:nvPr/>
        </p:nvGraphicFramePr>
        <p:xfrm>
          <a:off x="372500" y="108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{7AF55852-3901-4D04-8DF7-9348A0D47F01}</a:tableStyleId>
              </a:tblPr>
              <a:tblGrid>
                <a:gridCol w="708575"/>
                <a:gridCol w="812850"/>
                <a:gridCol w="1965875"/>
                <a:gridCol w="984800"/>
                <a:gridCol w="992650"/>
                <a:gridCol w="1168150"/>
                <a:gridCol w="1118075"/>
                <a:gridCol w="792025"/>
              </a:tblGrid>
              <a:tr h="7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Brand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 Price (MSRP)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Price After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Tax Credit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EPA EV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X Standard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$83,000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$80,450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X Long Range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$93,000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$90,450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X 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$104,000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$101,450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X Performance LM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$124,000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$121,450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e-Golf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$31,895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$25,290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A3 Sportback e-tron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$39,500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$35,973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530e iPerformance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$53,400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$49,727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530e xDrive iPerformance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$55,700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$52,027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78" name="Google Shape;378;g5d230d7f8b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5d230d7f8b_0_257"/>
          <p:cNvSpPr txBox="1"/>
          <p:nvPr>
            <p:ph type="title"/>
          </p:nvPr>
        </p:nvSpPr>
        <p:spPr>
          <a:xfrm>
            <a:off x="686775" y="-1517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Plug-In Vehicles Currently On Sale in the U.S.</a:t>
            </a:r>
            <a:endParaRPr/>
          </a:p>
        </p:txBody>
      </p:sp>
      <p:pic>
        <p:nvPicPr>
          <p:cNvPr id="380" name="Google Shape;380;g5d230d7f8b_0_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5d230d7f8b_0_257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2" name="Google Shape;382;g5d230d7f8b_0_257"/>
          <p:cNvGraphicFramePr/>
          <p:nvPr/>
        </p:nvGraphicFramePr>
        <p:xfrm>
          <a:off x="372500" y="108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{7AF55852-3901-4D04-8DF7-9348A0D47F01}</a:tableStyleId>
              </a:tblPr>
              <a:tblGrid>
                <a:gridCol w="708575"/>
                <a:gridCol w="975825"/>
                <a:gridCol w="1802900"/>
                <a:gridCol w="984800"/>
                <a:gridCol w="992650"/>
                <a:gridCol w="1168150"/>
                <a:gridCol w="1118075"/>
                <a:gridCol w="792025"/>
              </a:tblGrid>
              <a:tr h="7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Brand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Base Price (MSRP)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Price After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Tax Credit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EPA EV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 (mi)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740e xDrive iPerformance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$91,250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$87,577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745e xDrive iPerformance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$95,550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$90,709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i3 REx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$48,300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$41,795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i3s REx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$51,500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$44,995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i8 Coupe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$147,500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$142,826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i8 Roadster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$163,300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$158,626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Cadillac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CT6 PHEV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$75,095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$72,340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Chevrolet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$33,220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$30,345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Chrysler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Pacifica Hybrid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$39,995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$33,990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87" name="Google Shape;3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89" name="Google Shape;389;p3"/>
          <p:cNvSpPr txBox="1"/>
          <p:nvPr>
            <p:ph idx="1" type="body"/>
          </p:nvPr>
        </p:nvSpPr>
        <p:spPr>
          <a:xfrm>
            <a:off x="440425" y="1825625"/>
            <a:ext cx="83994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sed Plug-In vehicles are even more affordable to purchase or finance.</a:t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t/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55% depreciation in 3 years for new Luxury vehicles.</a:t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35% depreciation in 3 years for new Economy vehicles.</a:t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t/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8 - 10 year warranty on traction batteries</a:t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2nd life for home battery backup or recycling.</a:t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t/>
            </a:r>
            <a:endParaRPr sz="239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390"/>
              <a:buNone/>
            </a:pPr>
            <a:r>
              <a:rPr lang="en-US" sz="2390">
                <a:latin typeface="Montserrat"/>
                <a:ea typeface="Montserrat"/>
                <a:cs typeface="Montserrat"/>
                <a:sym typeface="Montserrat"/>
              </a:rPr>
              <a:t>So let’s take a look at various options of used Plug-In Vehicles available today.</a:t>
            </a:r>
            <a:endParaRPr sz="2390"/>
          </a:p>
        </p:txBody>
      </p:sp>
      <p:pic>
        <p:nvPicPr>
          <p:cNvPr id="390" name="Google Shape;3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396" name="Google Shape;3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"/>
          <p:cNvPicPr preferRelativeResize="0"/>
          <p:nvPr/>
        </p:nvPicPr>
        <p:blipFill rotWithShape="1">
          <a:blip r:embed="rId4">
            <a:alphaModFix/>
          </a:blip>
          <a:srcRect b="15844" l="12585" r="9706" t="15105"/>
          <a:stretch/>
        </p:blipFill>
        <p:spPr>
          <a:xfrm>
            <a:off x="1839071" y="2084958"/>
            <a:ext cx="5465858" cy="323902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2013 Nissan LEAF SV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       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$5,400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70,822 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$94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"/>
          <p:cNvSpPr txBox="1"/>
          <p:nvPr/>
        </p:nvSpPr>
        <p:spPr>
          <a:xfrm>
            <a:off x="683568" y="5301208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75 mile EV range, 107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4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07" name="Google Shape;4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"/>
          <p:cNvPicPr preferRelativeResize="0"/>
          <p:nvPr/>
        </p:nvPicPr>
        <p:blipFill rotWithShape="1">
          <a:blip r:embed="rId4">
            <a:alphaModFix/>
          </a:blip>
          <a:srcRect b="18107" l="11413" r="11413" t="6295"/>
          <a:stretch/>
        </p:blipFill>
        <p:spPr>
          <a:xfrm>
            <a:off x="1925706" y="1988840"/>
            <a:ext cx="5292588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2013 FIAT 500e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                  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$6,950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27,911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$121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5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87 mile EV range, 111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10" name="Google Shape;110;g5d230d7f8b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5d230d7f8b_1_17"/>
          <p:cNvSpPr txBox="1"/>
          <p:nvPr>
            <p:ph type="title"/>
          </p:nvPr>
        </p:nvSpPr>
        <p:spPr>
          <a:xfrm>
            <a:off x="563700" y="234550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Why Do We Care About Plug-In Vehicles?</a:t>
            </a:r>
            <a:endParaRPr/>
          </a:p>
        </p:txBody>
      </p:sp>
      <p:pic>
        <p:nvPicPr>
          <p:cNvPr id="112" name="Google Shape;112;g5d230d7f8b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5d230d7f8b_1_17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5d230d7f8b_1_17"/>
          <p:cNvSpPr txBox="1"/>
          <p:nvPr/>
        </p:nvSpPr>
        <p:spPr>
          <a:xfrm>
            <a:off x="2614150" y="2240400"/>
            <a:ext cx="62271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Economics.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Energy Independence.	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Lifestyle.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Health.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Safety.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18" name="Google Shape;4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2012 Mitsubishi i-MIEV SE                     $7,599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45,000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$132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6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62 mile EV range, 66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6"/>
          <p:cNvPicPr preferRelativeResize="0"/>
          <p:nvPr/>
        </p:nvPicPr>
        <p:blipFill rotWithShape="1">
          <a:blip r:embed="rId4">
            <a:alphaModFix/>
          </a:blip>
          <a:srcRect b="26854" l="27162" r="19288" t="27950"/>
          <a:stretch/>
        </p:blipFill>
        <p:spPr>
          <a:xfrm>
            <a:off x="2236845" y="2145783"/>
            <a:ext cx="5232872" cy="33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6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29" name="Google Shape;4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2012 Toyota Prius Plug-In                     $8,995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164,806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$157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7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 mile EV range, 134 HP + Gas Engine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2" name="Google Shape;432;p7"/>
          <p:cNvPicPr preferRelativeResize="0"/>
          <p:nvPr/>
        </p:nvPicPr>
        <p:blipFill rotWithShape="1">
          <a:blip r:embed="rId4">
            <a:alphaModFix/>
          </a:blip>
          <a:srcRect b="7045" l="9863" r="7154" t="24227"/>
          <a:stretch/>
        </p:blipFill>
        <p:spPr>
          <a:xfrm>
            <a:off x="1990056" y="2132856"/>
            <a:ext cx="5616624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7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40" name="Google Shape;4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"/>
          <p:cNvPicPr preferRelativeResize="0"/>
          <p:nvPr/>
        </p:nvPicPr>
        <p:blipFill rotWithShape="1">
          <a:blip r:embed="rId4">
            <a:alphaModFix/>
          </a:blip>
          <a:srcRect b="18500" l="21652" r="16925" t="0"/>
          <a:stretch/>
        </p:blipFill>
        <p:spPr>
          <a:xfrm>
            <a:off x="1725672" y="1284636"/>
            <a:ext cx="6145392" cy="407695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2015 Chevrolet Spark EV                      $10,100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30,482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$176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8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82 mile EV range, 140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8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51" name="Google Shape;4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"/>
          <p:cNvPicPr preferRelativeResize="0"/>
          <p:nvPr/>
        </p:nvPicPr>
        <p:blipFill rotWithShape="1">
          <a:blip r:embed="rId4">
            <a:alphaModFix/>
          </a:blip>
          <a:srcRect b="4000" l="0" r="0" t="0"/>
          <a:stretch/>
        </p:blipFill>
        <p:spPr>
          <a:xfrm>
            <a:off x="2110704" y="2060849"/>
            <a:ext cx="5310997" cy="345638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9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Kia Soul EV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$11,198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23,328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$209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9"/>
          <p:cNvSpPr txBox="1"/>
          <p:nvPr/>
        </p:nvSpPr>
        <p:spPr>
          <a:xfrm>
            <a:off x="683568" y="5517232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93 mile EV range, 109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9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9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62" name="Google Shape;4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0"/>
          <p:cNvPicPr preferRelativeResize="0"/>
          <p:nvPr/>
        </p:nvPicPr>
        <p:blipFill rotWithShape="1">
          <a:blip r:embed="rId4">
            <a:alphaModFix/>
          </a:blip>
          <a:srcRect b="16925" l="11413" r="11413" t="12201"/>
          <a:stretch/>
        </p:blipFill>
        <p:spPr>
          <a:xfrm>
            <a:off x="1866899" y="2060848"/>
            <a:ext cx="5410201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2015 Ford Focus Electric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$11,650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11,499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$203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10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76 mile EV range, 143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0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10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73" name="Google Shape;4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1"/>
          <p:cNvPicPr preferRelativeResize="0"/>
          <p:nvPr/>
        </p:nvPicPr>
        <p:blipFill rotWithShape="1">
          <a:blip r:embed="rId4">
            <a:alphaModFix/>
          </a:blip>
          <a:srcRect b="0" l="0" r="0" t="16942"/>
          <a:stretch/>
        </p:blipFill>
        <p:spPr>
          <a:xfrm>
            <a:off x="1763688" y="2204574"/>
            <a:ext cx="5870599" cy="332143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1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2015 Ford C-Max Energi                   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$11,690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88,268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$203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11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mile EV range, 188 HP + Gas Engine</a:t>
            </a:r>
            <a:endParaRPr/>
          </a:p>
        </p:txBody>
      </p:sp>
      <p:pic>
        <p:nvPicPr>
          <p:cNvPr id="477" name="Google Shape;4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1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11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84" name="Google Shape;4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2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2014 Ford Fusion Energi                       $11,925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58,051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$208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12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mile EV range, 188 HP + Gas Engine</a:t>
            </a:r>
            <a:endParaRPr/>
          </a:p>
        </p:txBody>
      </p:sp>
      <p:pic>
        <p:nvPicPr>
          <p:cNvPr id="487" name="Google Shape;487;p12"/>
          <p:cNvPicPr preferRelativeResize="0"/>
          <p:nvPr/>
        </p:nvPicPr>
        <p:blipFill rotWithShape="1">
          <a:blip r:embed="rId4">
            <a:alphaModFix/>
          </a:blip>
          <a:srcRect b="0" l="0" r="0" t="27407"/>
          <a:stretch/>
        </p:blipFill>
        <p:spPr>
          <a:xfrm>
            <a:off x="1637557" y="2174136"/>
            <a:ext cx="6431448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2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12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495" name="Google Shape;4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845" y="1124744"/>
            <a:ext cx="7668344" cy="449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3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13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04" name="Google Shape;5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4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2013 Chevrolet Volt                               $13,200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54,746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$230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14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38 mile EV range, 149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p14"/>
          <p:cNvPicPr preferRelativeResize="0"/>
          <p:nvPr/>
        </p:nvPicPr>
        <p:blipFill rotWithShape="1">
          <a:blip r:embed="rId4">
            <a:alphaModFix/>
          </a:blip>
          <a:srcRect b="0" l="6384" r="9111" t="19044"/>
          <a:stretch/>
        </p:blipFill>
        <p:spPr>
          <a:xfrm>
            <a:off x="1792941" y="2128073"/>
            <a:ext cx="6120680" cy="327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4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14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15" name="Google Shape;5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5"/>
          <p:cNvPicPr preferRelativeResize="0"/>
          <p:nvPr/>
        </p:nvPicPr>
        <p:blipFill rotWithShape="1">
          <a:blip r:embed="rId4">
            <a:alphaModFix/>
          </a:blip>
          <a:srcRect b="20075" l="20075" r="31887" t="29525"/>
          <a:stretch/>
        </p:blipFill>
        <p:spPr>
          <a:xfrm>
            <a:off x="1511660" y="2060848"/>
            <a:ext cx="6120680" cy="321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5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Volkswagen e-Golf                      $13,600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32,703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$237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15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83 mile EV range, 115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5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15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20" name="Google Shape;120;g5d230d7f8b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5d230d7f8b_0_374"/>
          <p:cNvSpPr txBox="1"/>
          <p:nvPr>
            <p:ph type="title"/>
          </p:nvPr>
        </p:nvSpPr>
        <p:spPr>
          <a:xfrm>
            <a:off x="156425" y="116625"/>
            <a:ext cx="7273500" cy="81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0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Economics - Utility Rates</a:t>
            </a:r>
            <a:endParaRPr sz="3000"/>
          </a:p>
        </p:txBody>
      </p:sp>
      <p:pic>
        <p:nvPicPr>
          <p:cNvPr id="122" name="Google Shape;122;g5d230d7f8b_0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5d230d7f8b_0_374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5d230d7f8b_0_374"/>
          <p:cNvSpPr txBox="1"/>
          <p:nvPr/>
        </p:nvSpPr>
        <p:spPr>
          <a:xfrm>
            <a:off x="78225" y="2715925"/>
            <a:ext cx="349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The new way: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Time-Of-Use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g5d230d7f8b_0_374"/>
          <p:cNvSpPr txBox="1"/>
          <p:nvPr/>
        </p:nvSpPr>
        <p:spPr>
          <a:xfrm>
            <a:off x="220575" y="4581488"/>
            <a:ext cx="3214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EV Time-Of-Use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5d230d7f8b_0_374"/>
          <p:cNvSpPr txBox="1"/>
          <p:nvPr/>
        </p:nvSpPr>
        <p:spPr>
          <a:xfrm>
            <a:off x="156425" y="1231350"/>
            <a:ext cx="349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The old way: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Tiered Rates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g5d230d7f8b_0_374"/>
          <p:cNvPicPr preferRelativeResize="0"/>
          <p:nvPr/>
        </p:nvPicPr>
        <p:blipFill rotWithShape="1">
          <a:blip r:embed="rId5">
            <a:alphaModFix/>
          </a:blip>
          <a:srcRect b="66475" l="0" r="0" t="0"/>
          <a:stretch/>
        </p:blipFill>
        <p:spPr>
          <a:xfrm>
            <a:off x="3778925" y="2737617"/>
            <a:ext cx="4621300" cy="182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5d230d7f8b_0_374"/>
          <p:cNvPicPr preferRelativeResize="0"/>
          <p:nvPr/>
        </p:nvPicPr>
        <p:blipFill rotWithShape="1">
          <a:blip r:embed="rId5">
            <a:alphaModFix/>
          </a:blip>
          <a:srcRect b="2" l="0" r="0" t="70415"/>
          <a:stretch/>
        </p:blipFill>
        <p:spPr>
          <a:xfrm>
            <a:off x="3744550" y="4562750"/>
            <a:ext cx="4655675" cy="16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5d230d7f8b_0_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390175"/>
            <a:ext cx="2651525" cy="13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26" name="Google Shape;5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6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2015 Mercedes-Benz B-Class electric drive</a:t>
            </a:r>
            <a:r>
              <a:rPr b="1" i="0" lang="en-US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$15,998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45,000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$278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6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87 mile EV range, 177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16"/>
          <p:cNvPicPr preferRelativeResize="0"/>
          <p:nvPr/>
        </p:nvPicPr>
        <p:blipFill rotWithShape="1">
          <a:blip r:embed="rId4">
            <a:alphaModFix/>
          </a:blip>
          <a:srcRect b="28672" l="22438" r="15350" t="21937"/>
          <a:stretch/>
        </p:blipFill>
        <p:spPr>
          <a:xfrm>
            <a:off x="1822866" y="2130741"/>
            <a:ext cx="5951004" cy="331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6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16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37" name="Google Shape;5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4">
            <a:alphaModFix/>
          </a:blip>
          <a:srcRect b="0" l="3649" r="4200" t="0"/>
          <a:stretch/>
        </p:blipFill>
        <p:spPr>
          <a:xfrm>
            <a:off x="1907704" y="2204864"/>
            <a:ext cx="5904656" cy="324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7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2017 Chevrolet Bolt EV                        $21,200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68,977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$369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17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238 mile EV range, 200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7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17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48" name="Google Shape;5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8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2018 Hyundai Ioniq Plug-In Hybrid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$21,459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3,780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$374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8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29 mile EV range, 139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18"/>
          <p:cNvPicPr preferRelativeResize="0"/>
          <p:nvPr/>
        </p:nvPicPr>
        <p:blipFill rotWithShape="1">
          <a:blip r:embed="rId4">
            <a:alphaModFix/>
          </a:blip>
          <a:srcRect b="7337" l="0" r="0" t="20989"/>
          <a:stretch/>
        </p:blipFill>
        <p:spPr>
          <a:xfrm>
            <a:off x="1476374" y="2204865"/>
            <a:ext cx="6552009" cy="320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8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18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59" name="Google Shape;5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9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2017 Toyota Prius Prime                      $21,999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30,217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$383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19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 mile EV range, 121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Google Shape;562;p19"/>
          <p:cNvPicPr preferRelativeResize="0"/>
          <p:nvPr/>
        </p:nvPicPr>
        <p:blipFill rotWithShape="1">
          <a:blip r:embed="rId4">
            <a:alphaModFix/>
          </a:blip>
          <a:srcRect b="7045" l="0" r="0" t="19073"/>
          <a:stretch/>
        </p:blipFill>
        <p:spPr>
          <a:xfrm>
            <a:off x="1331640" y="2117252"/>
            <a:ext cx="6471295" cy="325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9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19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70" name="Google Shape;5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0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2017 Hyundai Ioniq Electric               $22,290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24,224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$388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20"/>
          <p:cNvSpPr txBox="1"/>
          <p:nvPr/>
        </p:nvSpPr>
        <p:spPr>
          <a:xfrm>
            <a:off x="683568" y="5517232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124 mile EV range, 118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3" name="Google Shape;573;p20"/>
          <p:cNvPicPr preferRelativeResize="0"/>
          <p:nvPr/>
        </p:nvPicPr>
        <p:blipFill rotWithShape="1">
          <a:blip r:embed="rId4">
            <a:alphaModFix/>
          </a:blip>
          <a:srcRect b="15812" l="5113" r="5113" t="11019"/>
          <a:stretch/>
        </p:blipFill>
        <p:spPr>
          <a:xfrm>
            <a:off x="1738995" y="2132856"/>
            <a:ext cx="6228571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0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20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81" name="Google Shape;5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1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Audi A3 Sportback e-tron         $23,650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45,094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$412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21"/>
          <p:cNvSpPr txBox="1"/>
          <p:nvPr/>
        </p:nvSpPr>
        <p:spPr>
          <a:xfrm>
            <a:off x="683568" y="5589240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mile EV range, 204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p21"/>
          <p:cNvPicPr preferRelativeResize="0"/>
          <p:nvPr/>
        </p:nvPicPr>
        <p:blipFill rotWithShape="1">
          <a:blip r:embed="rId4">
            <a:alphaModFix/>
          </a:blip>
          <a:srcRect b="9838" l="4326" r="2750" t="7476"/>
          <a:stretch/>
        </p:blipFill>
        <p:spPr>
          <a:xfrm>
            <a:off x="1887230" y="2164069"/>
            <a:ext cx="5822276" cy="345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1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21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592" name="Google Shape;5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0016" y="1551322"/>
            <a:ext cx="6336704" cy="42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2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2018 Honda Clarity Plug-In Hybrid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$24,989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16,730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$435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22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47 mile EV range, 212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2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22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03" name="Google Shape;6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3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Cadillac ELR                                  $32,530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34,232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$566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23"/>
          <p:cNvSpPr txBox="1"/>
          <p:nvPr/>
        </p:nvSpPr>
        <p:spPr>
          <a:xfrm>
            <a:off x="689219" y="5347093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 mile EV range, 233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23"/>
          <p:cNvPicPr preferRelativeResize="0"/>
          <p:nvPr/>
        </p:nvPicPr>
        <p:blipFill rotWithShape="1">
          <a:blip r:embed="rId4">
            <a:alphaModFix/>
          </a:blip>
          <a:srcRect b="9837" l="0" r="0" t="7475"/>
          <a:stretch/>
        </p:blipFill>
        <p:spPr>
          <a:xfrm>
            <a:off x="1835696" y="2060848"/>
            <a:ext cx="5936646" cy="327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3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23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14" name="Google Shape;6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4"/>
          <p:cNvPicPr preferRelativeResize="0"/>
          <p:nvPr/>
        </p:nvPicPr>
        <p:blipFill rotWithShape="1">
          <a:blip r:embed="rId4">
            <a:alphaModFix/>
          </a:blip>
          <a:srcRect b="20266" l="14562" r="22438" t="16926"/>
          <a:stretch/>
        </p:blipFill>
        <p:spPr>
          <a:xfrm>
            <a:off x="1335492" y="2074619"/>
            <a:ext cx="6473015" cy="322658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4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2013 Tesla Model 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   </a:t>
            </a:r>
            <a:r>
              <a:rPr b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$32,700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74,537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$569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24"/>
          <p:cNvSpPr txBox="1"/>
          <p:nvPr/>
        </p:nvSpPr>
        <p:spPr>
          <a:xfrm>
            <a:off x="683568" y="5301208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208 mile EV range, 302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8" name="Google Shape;61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4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24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25" name="Google Shape;6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5"/>
          <p:cNvPicPr preferRelativeResize="0"/>
          <p:nvPr/>
        </p:nvPicPr>
        <p:blipFill rotWithShape="1">
          <a:blip r:embed="rId4">
            <a:alphaModFix/>
          </a:blip>
          <a:srcRect b="7329" l="0" r="0" t="6045"/>
          <a:stretch/>
        </p:blipFill>
        <p:spPr>
          <a:xfrm>
            <a:off x="1833751" y="2132856"/>
            <a:ext cx="5669322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5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Volvo XC90 Hybrid                       $41,819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48,478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$728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25"/>
          <p:cNvSpPr txBox="1"/>
          <p:nvPr/>
        </p:nvSpPr>
        <p:spPr>
          <a:xfrm>
            <a:off x="683568" y="5445224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mile EV range, 400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5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25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35" name="Google Shape;135;g5d230d7f8b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5d230d7f8b_0_363"/>
          <p:cNvSpPr txBox="1"/>
          <p:nvPr>
            <p:ph type="title"/>
          </p:nvPr>
        </p:nvSpPr>
        <p:spPr>
          <a:xfrm>
            <a:off x="453950" y="25"/>
            <a:ext cx="6819000" cy="8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Economics - Electric vs Gas</a:t>
            </a:r>
            <a:endParaRPr sz="2400"/>
          </a:p>
        </p:txBody>
      </p:sp>
      <p:sp>
        <p:nvSpPr>
          <p:cNvPr id="137" name="Google Shape;137;g5d230d7f8b_0_363"/>
          <p:cNvSpPr txBox="1"/>
          <p:nvPr/>
        </p:nvSpPr>
        <p:spPr>
          <a:xfrm>
            <a:off x="628650" y="1560249"/>
            <a:ext cx="82296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g5d230d7f8b_0_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5d230d7f8b_0_363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5d230d7f8b_0_363"/>
          <p:cNvSpPr txBox="1"/>
          <p:nvPr/>
        </p:nvSpPr>
        <p:spPr>
          <a:xfrm>
            <a:off x="286950" y="805250"/>
            <a:ext cx="8570100" cy="5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Montserrat"/>
                <a:ea typeface="Montserrat"/>
                <a:cs typeface="Montserrat"/>
                <a:sym typeface="Montserrat"/>
              </a:rPr>
              <a:t>Electric</a:t>
            </a:r>
            <a:endParaRPr b="1" sz="24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Solar power at $0.06/kWh - $0.08/kWh ~= $200/yr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EVTOU5 Super Off-Peak at $0.093/kWh ~= $500/yr*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EVTOU2 Super Off-Peak at $0.23/kWh ~= $700/yr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DRTOU1 Super Off-Peak at $0.35/kWh ave ~= $1,050/yr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DRTOU1 Off-Peak Rate at $0.4/kWh ave ~= $1,200/yr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DRTOU1 Peak Rate at $0.51/kWh ave ~= $1,530/yr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VS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Montserrat"/>
                <a:ea typeface="Montserrat"/>
                <a:cs typeface="Montserrat"/>
                <a:sym typeface="Montserrat"/>
              </a:rPr>
              <a:t>GAS</a:t>
            </a:r>
            <a:endParaRPr b="1" sz="24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Hybrid (40 MPG) ~= $1,200/yr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Sedan (25 MPG) ~= $1,900/yr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Truck (13 MPG) ~= $3,700/yr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5d230d7f8b_0_363"/>
          <p:cNvSpPr txBox="1"/>
          <p:nvPr/>
        </p:nvSpPr>
        <p:spPr>
          <a:xfrm>
            <a:off x="192750" y="5624400"/>
            <a:ext cx="8665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*Includes $16/mo EVTOU5 Rate Fee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Assumptions: 12,000 miles/year.  $4/gal. gas price.  EV driving = 4 miles/kWh.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36" name="Google Shape;6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6"/>
          <p:cNvPicPr preferRelativeResize="0"/>
          <p:nvPr/>
        </p:nvPicPr>
        <p:blipFill rotWithShape="1">
          <a:blip r:embed="rId4">
            <a:alphaModFix/>
          </a:blip>
          <a:srcRect b="18106" l="9838" r="9050" t="24563"/>
          <a:stretch/>
        </p:blipFill>
        <p:spPr>
          <a:xfrm>
            <a:off x="1436347" y="2204865"/>
            <a:ext cx="6724041" cy="31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6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2018 Tesla Model 3 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 Range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$42,950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11,193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$748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26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310 mile EV range, 271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0" name="Google Shape;64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6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26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47" name="Google Shape;6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7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2017 Porsche Cayenne S E-Hybrid    $54,520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30,627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$949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27"/>
          <p:cNvSpPr txBox="1"/>
          <p:nvPr/>
        </p:nvSpPr>
        <p:spPr>
          <a:xfrm>
            <a:off x="683568" y="5589240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mile EV range, 416 HP + Gas Engine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0" name="Google Shape;650;p27"/>
          <p:cNvPicPr preferRelativeResize="0"/>
          <p:nvPr/>
        </p:nvPicPr>
        <p:blipFill rotWithShape="1">
          <a:blip r:embed="rId4">
            <a:alphaModFix/>
          </a:blip>
          <a:srcRect b="6295" l="0" r="0" t="5113"/>
          <a:stretch/>
        </p:blipFill>
        <p:spPr>
          <a:xfrm>
            <a:off x="1872288" y="2132856"/>
            <a:ext cx="585216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7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27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58" name="Google Shape;6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8"/>
          <p:cNvSpPr txBox="1"/>
          <p:nvPr/>
        </p:nvSpPr>
        <p:spPr>
          <a:xfrm>
            <a:off x="738481" y="1168702"/>
            <a:ext cx="8229600" cy="1180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Tesla Model X 75D                       $62,999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Mileage: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25,165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$1097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/mo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(72 mo @ 7.74%)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28"/>
          <p:cNvSpPr txBox="1"/>
          <p:nvPr/>
        </p:nvSpPr>
        <p:spPr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237 mile EV range, 518 HP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1" name="Google Shape;661;p28"/>
          <p:cNvPicPr preferRelativeResize="0"/>
          <p:nvPr/>
        </p:nvPicPr>
        <p:blipFill rotWithShape="1">
          <a:blip r:embed="rId4">
            <a:alphaModFix/>
          </a:blip>
          <a:srcRect b="6047" l="0" r="0" t="27144"/>
          <a:stretch/>
        </p:blipFill>
        <p:spPr>
          <a:xfrm>
            <a:off x="1230505" y="2204389"/>
            <a:ext cx="7135726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8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28"/>
          <p:cNvSpPr txBox="1"/>
          <p:nvPr>
            <p:ph type="title"/>
          </p:nvPr>
        </p:nvSpPr>
        <p:spPr>
          <a:xfrm>
            <a:off x="628650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Used Plug-In Vehicles Are Affordable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69" name="Google Shape;669;g5d38ce4b27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5d38ce4b27_0_37"/>
          <p:cNvSpPr txBox="1"/>
          <p:nvPr>
            <p:ph type="title"/>
          </p:nvPr>
        </p:nvSpPr>
        <p:spPr>
          <a:xfrm>
            <a:off x="0" y="-27375"/>
            <a:ext cx="9144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0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Case Study: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Chula Vista 4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Bedroom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Home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71" name="Google Shape;671;g5d38ce4b27_0_37"/>
          <p:cNvSpPr txBox="1"/>
          <p:nvPr/>
        </p:nvSpPr>
        <p:spPr>
          <a:xfrm>
            <a:off x="7563" y="410575"/>
            <a:ext cx="8737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late model ICE vehicle 12,500 miles/year at 25mpg.</a:t>
            </a:r>
            <a:endParaRPr b="0" i="0" sz="24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g5d38ce4b27_0_37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3" name="Google Shape;673;g5d38ce4b27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998" y="40432"/>
            <a:ext cx="928675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5d38ce4b27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00" y="981475"/>
            <a:ext cx="8737200" cy="49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5d38ce4b27_0_37"/>
          <p:cNvSpPr txBox="1"/>
          <p:nvPr/>
        </p:nvSpPr>
        <p:spPr>
          <a:xfrm>
            <a:off x="221375" y="1185625"/>
            <a:ext cx="3737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NEW EV Example</a:t>
            </a:r>
            <a:endParaRPr sz="3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80" name="Google Shape;680;g5d38ce4b27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5d38ce4b27_0_24"/>
          <p:cNvSpPr txBox="1"/>
          <p:nvPr>
            <p:ph type="title"/>
          </p:nvPr>
        </p:nvSpPr>
        <p:spPr>
          <a:xfrm>
            <a:off x="0" y="-27375"/>
            <a:ext cx="9144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0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Case Study: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Chula Vista 4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Bedroom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Home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82" name="Google Shape;682;g5d38ce4b27_0_24"/>
          <p:cNvSpPr txBox="1"/>
          <p:nvPr/>
        </p:nvSpPr>
        <p:spPr>
          <a:xfrm>
            <a:off x="7563" y="410575"/>
            <a:ext cx="8737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late model ICE vehicle 12,500 miles/year at 25mpg.</a:t>
            </a:r>
            <a:endParaRPr b="0" i="0" sz="24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g5d38ce4b27_0_24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g5d38ce4b2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998" y="40432"/>
            <a:ext cx="928675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5d38ce4b27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51" y="1040701"/>
            <a:ext cx="8764524" cy="50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5d38ce4b27_0_24"/>
          <p:cNvSpPr txBox="1"/>
          <p:nvPr/>
        </p:nvSpPr>
        <p:spPr>
          <a:xfrm>
            <a:off x="247675" y="1225025"/>
            <a:ext cx="3737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EV Example</a:t>
            </a:r>
            <a:endParaRPr sz="2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691" name="Google Shape;691;g5d38ce4b2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5d38ce4b27_0_0"/>
          <p:cNvSpPr txBox="1"/>
          <p:nvPr>
            <p:ph type="title"/>
          </p:nvPr>
        </p:nvSpPr>
        <p:spPr>
          <a:xfrm>
            <a:off x="0" y="-27375"/>
            <a:ext cx="9144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0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Case Study: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Chula Vista 4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Bedroom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Home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93" name="Google Shape;693;g5d38ce4b27_0_0"/>
          <p:cNvSpPr txBox="1"/>
          <p:nvPr/>
        </p:nvSpPr>
        <p:spPr>
          <a:xfrm>
            <a:off x="83763" y="410575"/>
            <a:ext cx="8737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late model ICE vehicle 12,500 miles/year at 25mpg.</a:t>
            </a:r>
            <a:endParaRPr b="0" i="0" sz="24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g5d38ce4b27_0_0"/>
          <p:cNvSpPr txBox="1"/>
          <p:nvPr/>
        </p:nvSpPr>
        <p:spPr>
          <a:xfrm>
            <a:off x="757800" y="6127750"/>
            <a:ext cx="822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Phase 3 Options: 1 EV, 3.015kW DC solar, 10kWh AES (Advanced Energy Storage)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g5d38ce4b27_0_0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g5d38ce4b2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00" y="846925"/>
            <a:ext cx="8384108" cy="52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5d38ce4b2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57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702" name="Google Shape;702;g5d38ce4b2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5d38ce4b27_0_12"/>
          <p:cNvSpPr txBox="1"/>
          <p:nvPr>
            <p:ph type="title"/>
          </p:nvPr>
        </p:nvSpPr>
        <p:spPr>
          <a:xfrm>
            <a:off x="0" y="-27375"/>
            <a:ext cx="9144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0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Case Study: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Chula Vista 4 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Bedroom</a:t>
            </a:r>
            <a:r>
              <a:rPr b="1" lang="en-US" sz="2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Home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04" name="Google Shape;704;g5d38ce4b27_0_12"/>
          <p:cNvSpPr txBox="1"/>
          <p:nvPr/>
        </p:nvSpPr>
        <p:spPr>
          <a:xfrm>
            <a:off x="83750" y="273525"/>
            <a:ext cx="8737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late model ICE vehicle 12,500 miles/year at 25mpg.</a:t>
            </a:r>
            <a:endParaRPr b="0" i="0" sz="24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g5d38ce4b2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25" y="721200"/>
            <a:ext cx="8307625" cy="54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5d38ce4b27_0_12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7" name="Google Shape;707;g5d38ce4b27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1998" y="404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5d38ce4b27_0_12"/>
          <p:cNvSpPr txBox="1"/>
          <p:nvPr/>
        </p:nvSpPr>
        <p:spPr>
          <a:xfrm>
            <a:off x="757800" y="6127747"/>
            <a:ext cx="8229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Phase 3 Options: 1 EV, 3.015kW DC solar, 10kWh AES (Advanced Energy Storage)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713" name="Google Shape;7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3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What to Know About Plug-In Vehicles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15" name="Google Shape;715;p2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For more information on Solar Power, Plug-In Vehicles and Energy Storage, or to request an Energy Analysis, contact: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Charlie Q Johnson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(760) 230-3788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charlie@makello.com.</a:t>
            </a:r>
            <a:endParaRPr/>
          </a:p>
        </p:txBody>
      </p:sp>
      <p:sp>
        <p:nvSpPr>
          <p:cNvPr id="716" name="Google Shape;716;p29"/>
          <p:cNvSpPr txBox="1"/>
          <p:nvPr>
            <p:ph idx="11" type="ftr"/>
          </p:nvPr>
        </p:nvSpPr>
        <p:spPr>
          <a:xfrm>
            <a:off x="757808" y="6356351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47" name="Google Shape;147;g5d230d7f8b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5d230d7f8b_1_27"/>
          <p:cNvSpPr txBox="1"/>
          <p:nvPr>
            <p:ph type="title"/>
          </p:nvPr>
        </p:nvSpPr>
        <p:spPr>
          <a:xfrm>
            <a:off x="303325" y="30950"/>
            <a:ext cx="7273500" cy="7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Economics - Maintenance</a:t>
            </a:r>
            <a:endParaRPr/>
          </a:p>
        </p:txBody>
      </p:sp>
      <p:pic>
        <p:nvPicPr>
          <p:cNvPr id="149" name="Google Shape;149;g5d230d7f8b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5d230d7f8b_1_27"/>
          <p:cNvSpPr txBox="1"/>
          <p:nvPr/>
        </p:nvSpPr>
        <p:spPr>
          <a:xfrm>
            <a:off x="628643" y="563635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EV saves about $1000 - $2000 / year in maintenance costs, vs similar ICE vehicle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5d230d7f8b_1_27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g5d230d7f8b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50" y="802849"/>
            <a:ext cx="5884250" cy="48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58" name="Google Shape;158;g5d230d7f8b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5d230d7f8b_1_56"/>
          <p:cNvSpPr txBox="1"/>
          <p:nvPr>
            <p:ph type="title"/>
          </p:nvPr>
        </p:nvSpPr>
        <p:spPr>
          <a:xfrm>
            <a:off x="453950" y="25"/>
            <a:ext cx="6819000" cy="8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Economics - Electric vs Gas</a:t>
            </a:r>
            <a:endParaRPr sz="2400"/>
          </a:p>
        </p:txBody>
      </p:sp>
      <p:sp>
        <p:nvSpPr>
          <p:cNvPr id="160" name="Google Shape;160;g5d230d7f8b_1_56"/>
          <p:cNvSpPr txBox="1"/>
          <p:nvPr/>
        </p:nvSpPr>
        <p:spPr>
          <a:xfrm>
            <a:off x="628650" y="1560249"/>
            <a:ext cx="82296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g5d230d7f8b_1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5d230d7f8b_1_56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5d230d7f8b_1_56"/>
          <p:cNvSpPr txBox="1"/>
          <p:nvPr/>
        </p:nvSpPr>
        <p:spPr>
          <a:xfrm>
            <a:off x="286950" y="976700"/>
            <a:ext cx="85701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EVs may account for more than half of global car sales by 2040: BNEF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57% of all passenger car sales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Electric buses to account for 81%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Highest Per Capita EV 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penetration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is in Santa Monica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Let’s look at a case study.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69" name="Google Shape;169;g5d230d7f8b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5d230d7f8b_1_6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Montserrat"/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Solar Powered Plug-In Vehicles Are Coming Soon!</a:t>
            </a:r>
            <a:endParaRPr/>
          </a:p>
        </p:txBody>
      </p:sp>
      <p:pic>
        <p:nvPicPr>
          <p:cNvPr id="171" name="Google Shape;171;g5d230d7f8b_1_6"/>
          <p:cNvPicPr preferRelativeResize="0"/>
          <p:nvPr/>
        </p:nvPicPr>
        <p:blipFill rotWithShape="1">
          <a:blip r:embed="rId4">
            <a:alphaModFix/>
          </a:blip>
          <a:srcRect b="15406" l="0" r="0" t="19890"/>
          <a:stretch/>
        </p:blipFill>
        <p:spPr>
          <a:xfrm>
            <a:off x="1180437" y="2231025"/>
            <a:ext cx="6656774" cy="28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5d230d7f8b_1_6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Toyota Prius PHV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g5d230d7f8b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5d230d7f8b_1_6"/>
          <p:cNvSpPr txBox="1"/>
          <p:nvPr/>
        </p:nvSpPr>
        <p:spPr>
          <a:xfrm>
            <a:off x="628643" y="52629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34% efficient solar panels = 27.6 miles of electric power per day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5d230d7f8b_1_6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-1-0vms0Jx_g/XSd8rh36oNI/AAAAAAAAEhc/_grjYd3ZI6Is2y3QPuY1rkmet5B-AeVLQCK8BGAs/s0/2019-07-11.jpg" id="181" name="Google Shape;181;g5d230d7f8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49" y="1052736"/>
            <a:ext cx="7681621" cy="5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5d230d7f8b_0_26"/>
          <p:cNvSpPr txBox="1"/>
          <p:nvPr>
            <p:ph type="title"/>
          </p:nvPr>
        </p:nvSpPr>
        <p:spPr>
          <a:xfrm>
            <a:off x="628650" y="365125"/>
            <a:ext cx="7273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Solar Powered Plug-In Vehicles </a:t>
            </a: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Are Coming Soon</a:t>
            </a:r>
            <a:r>
              <a:rPr b="1" lang="en-US" sz="36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/>
          </a:p>
        </p:txBody>
      </p:sp>
      <p:sp>
        <p:nvSpPr>
          <p:cNvPr id="183" name="Google Shape;183;g5d230d7f8b_0_26"/>
          <p:cNvSpPr txBox="1"/>
          <p:nvPr/>
        </p:nvSpPr>
        <p:spPr>
          <a:xfrm>
            <a:off x="821525" y="1560251"/>
            <a:ext cx="82296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Sono Sion                                          </a:t>
            </a: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$28,702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5d230d7f8b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8" y="116632"/>
            <a:ext cx="92867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5d230d7f8b_0_26"/>
          <p:cNvSpPr txBox="1"/>
          <p:nvPr/>
        </p:nvSpPr>
        <p:spPr>
          <a:xfrm>
            <a:off x="628643" y="556770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155 mile EV range, 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21 mile solar range per day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5d230d7f8b_0_26"/>
          <p:cNvSpPr txBox="1"/>
          <p:nvPr>
            <p:ph idx="11" type="ftr"/>
          </p:nvPr>
        </p:nvSpPr>
        <p:spPr>
          <a:xfrm>
            <a:off x="757808" y="6356351"/>
            <a:ext cx="777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info@makello.com     (760) 230-3788     www.makello.com     9630 Black Mountain Road, Suite i, San Diego, CA 92126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Makello </a:t>
            </a:r>
            <a:r>
              <a:rPr lang="en-US" sz="1000"/>
              <a:t>© COPYRIGHT 2019. ALL RIGHTS RESERVED.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5d230d7f8b_0_26"/>
          <p:cNvPicPr preferRelativeResize="0"/>
          <p:nvPr/>
        </p:nvPicPr>
        <p:blipFill rotWithShape="1">
          <a:blip r:embed="rId5">
            <a:alphaModFix/>
          </a:blip>
          <a:srcRect b="0" l="10199" r="8466" t="0"/>
          <a:stretch/>
        </p:blipFill>
        <p:spPr>
          <a:xfrm>
            <a:off x="2041425" y="2057675"/>
            <a:ext cx="5061151" cy="35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2010-05-23T14:28:12Z</dcterms:created>
  <dc:creator>Mariajose</dc:creator>
</cp:coreProperties>
</file>